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5" r:id="rId7"/>
    <p:sldId id="260" r:id="rId8"/>
    <p:sldId id="261" r:id="rId9"/>
    <p:sldId id="262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D304C1-E74F-4BBA-9053-952D9549FF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15ABC2-0873-4963-AD91-70B9E9F796BF}" type="datetimeFigureOut">
              <a:rPr lang="en-US" smtClean="0"/>
              <a:t>2/19/2021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CLASSIFICATION OF ACUTE DISEASE ACCORDING TO HAHNEMANN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                                         PRESENTED  </a:t>
            </a:r>
            <a:r>
              <a:rPr lang="en-US" sz="3800" b="1" dirty="0">
                <a:solidFill>
                  <a:schemeClr val="tx1"/>
                </a:solidFill>
              </a:rPr>
              <a:t>BY :</a:t>
            </a:r>
          </a:p>
          <a:p>
            <a:r>
              <a:rPr lang="en-US" sz="3800" b="1" dirty="0">
                <a:solidFill>
                  <a:schemeClr val="tx1"/>
                </a:solidFill>
              </a:rPr>
              <a:t>           </a:t>
            </a:r>
            <a:r>
              <a:rPr lang="en-US" sz="3800" b="1" dirty="0" smtClean="0">
                <a:solidFill>
                  <a:schemeClr val="tx1"/>
                </a:solidFill>
              </a:rPr>
              <a:t>                          DR.SONNY </a:t>
            </a:r>
            <a:r>
              <a:rPr lang="en-US" sz="3800" b="1" dirty="0">
                <a:solidFill>
                  <a:schemeClr val="tx1"/>
                </a:solidFill>
              </a:rPr>
              <a:t>MON .R</a:t>
            </a:r>
          </a:p>
          <a:p>
            <a:r>
              <a:rPr lang="en-US" sz="3800" b="1" dirty="0">
                <a:solidFill>
                  <a:schemeClr val="tx1"/>
                </a:solidFill>
              </a:rPr>
              <a:t>     </a:t>
            </a:r>
            <a:r>
              <a:rPr lang="en-US" sz="3800" b="1" dirty="0" smtClean="0">
                <a:solidFill>
                  <a:schemeClr val="tx1"/>
                </a:solidFill>
              </a:rPr>
              <a:t>                             </a:t>
            </a:r>
            <a:r>
              <a:rPr lang="en-US" sz="3800" b="1" dirty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sz="3800" b="1" dirty="0">
                <a:solidFill>
                  <a:schemeClr val="tx1"/>
                </a:solidFill>
              </a:rPr>
              <a:t>        </a:t>
            </a:r>
            <a:r>
              <a:rPr lang="en-US" sz="3800" b="1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3800" b="1" dirty="0" smtClean="0">
                <a:solidFill>
                  <a:schemeClr val="tx1"/>
                </a:solidFill>
              </a:rPr>
              <a:t>DEPT.OF</a:t>
            </a:r>
            <a:r>
              <a:rPr lang="en-US" sz="3800" b="1" dirty="0">
                <a:solidFill>
                  <a:schemeClr val="tx1"/>
                </a:solidFill>
              </a:rPr>
              <a:t>. ORGANON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8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/>
              <a:t>Recurrent acute </a:t>
            </a:r>
            <a:r>
              <a:rPr lang="en-US" sz="2800" b="1" dirty="0" err="1"/>
              <a:t>miasm</a:t>
            </a:r>
            <a:r>
              <a:rPr lang="en-US" sz="2800" b="1" dirty="0"/>
              <a:t>:</a:t>
            </a:r>
            <a:br>
              <a:rPr lang="en-US" sz="2800" b="1" dirty="0"/>
            </a:br>
            <a:r>
              <a:rPr lang="en-US" sz="2800" b="1" dirty="0"/>
              <a:t>               </a:t>
            </a:r>
            <a:r>
              <a:rPr lang="en-US" sz="2800" b="1" dirty="0" smtClean="0"/>
              <a:t>These </a:t>
            </a:r>
            <a:r>
              <a:rPr lang="en-US" sz="2800" b="1" dirty="0" err="1"/>
              <a:t>miasms</a:t>
            </a:r>
            <a:r>
              <a:rPr lang="en-US" sz="2800" b="1" dirty="0"/>
              <a:t> recur in the same manner more than once in the lifetime of a person. </a:t>
            </a:r>
          </a:p>
          <a:p>
            <a:pPr marL="114300" indent="0">
              <a:buNone/>
            </a:pPr>
            <a:r>
              <a:rPr lang="en-US" sz="2800" b="1" dirty="0"/>
              <a:t>              </a:t>
            </a:r>
            <a:r>
              <a:rPr lang="en-US" sz="2800" b="1" dirty="0" smtClean="0"/>
              <a:t>  </a:t>
            </a:r>
            <a:r>
              <a:rPr lang="en-US" sz="2800" b="1" dirty="0"/>
              <a:t>Example: plague of Levant, Asiatic cholera, the yellow fever .</a:t>
            </a:r>
            <a:br>
              <a:rPr lang="en-US" sz="2800" b="1" dirty="0"/>
            </a:b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33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 smtClean="0"/>
              <a:t>Non-recurrent acute </a:t>
            </a:r>
            <a:r>
              <a:rPr lang="en-US" sz="2800" b="1" dirty="0" err="1" smtClean="0"/>
              <a:t>miasm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en-US" sz="4000" b="1" dirty="0" smtClean="0"/>
              <a:t>                 </a:t>
            </a:r>
            <a:r>
              <a:rPr lang="en-US" sz="3200" b="1" dirty="0" smtClean="0"/>
              <a:t>This is also called the fixed </a:t>
            </a:r>
            <a:r>
              <a:rPr lang="en-US" sz="3200" b="1" dirty="0" err="1" smtClean="0"/>
              <a:t>miasm</a:t>
            </a:r>
            <a:r>
              <a:rPr lang="en-US" sz="3200" b="1" dirty="0" smtClean="0"/>
              <a:t>. This attacks several persons only once in lifetime. </a:t>
            </a:r>
          </a:p>
          <a:p>
            <a:pPr marL="114300" indent="0">
              <a:buNone/>
            </a:pPr>
            <a:r>
              <a:rPr lang="en-US" sz="3200" b="1" dirty="0" smtClean="0"/>
              <a:t>                      Example</a:t>
            </a:r>
            <a:r>
              <a:rPr lang="en-US" sz="3200" b="1" dirty="0"/>
              <a:t>: small pox, whooping cough </a:t>
            </a:r>
            <a:r>
              <a:rPr lang="en-US" sz="3200" b="1" dirty="0" smtClean="0"/>
              <a:t>etc</a:t>
            </a:r>
            <a:r>
              <a:rPr lang="en-US" sz="3200" b="1" dirty="0"/>
              <a:t>.</a:t>
            </a:r>
          </a:p>
          <a:p>
            <a:pPr marL="114300" indent="0">
              <a:buNone/>
            </a:pP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1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800" b="1" dirty="0" smtClean="0"/>
              <a:t>   THANK YOU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6064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</a:t>
            </a:r>
            <a:r>
              <a:rPr lang="en-US" b="1" dirty="0" smtClean="0"/>
              <a:t>disease 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DEFINITION : </a:t>
            </a:r>
            <a:r>
              <a:rPr lang="en-US" sz="2800" dirty="0">
                <a:latin typeface="Adobe Gothic Std B" pitchFamily="34" charset="-128"/>
                <a:ea typeface="Adobe Gothic Std B" pitchFamily="34" charset="-128"/>
              </a:rPr>
              <a:t>§ 72</a:t>
            </a:r>
            <a:endParaRPr lang="en-US" sz="2800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14300" indent="0">
              <a:buNone/>
            </a:pPr>
            <a:r>
              <a:rPr lang="en-US" sz="2800" b="1" dirty="0" smtClean="0"/>
              <a:t>         The </a:t>
            </a:r>
            <a:r>
              <a:rPr lang="en-US" sz="2800" b="1" dirty="0"/>
              <a:t>disease to which man is liable are either rapid morbid processes of the abnormally deranged vital force, which have a tendency to finish their course more or less quickly, but always in a moderate time – these are termed acute </a:t>
            </a:r>
            <a:r>
              <a:rPr lang="en-US" sz="2800" b="1" dirty="0" smtClean="0"/>
              <a:t>diseases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073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/>
              <a:t>CLASSIFICATION OF ACUTE DISEASE : § 73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78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Types  </a:t>
            </a:r>
            <a:r>
              <a:rPr lang="en-US" dirty="0"/>
              <a:t>of </a:t>
            </a:r>
            <a:r>
              <a:rPr lang="en-US" dirty="0" smtClean="0"/>
              <a:t>Acute </a:t>
            </a:r>
            <a:r>
              <a:rPr lang="en-US" dirty="0"/>
              <a:t>diseases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§73 – </a:t>
            </a:r>
            <a:r>
              <a:rPr lang="en-US" sz="2800" b="1" dirty="0" smtClean="0"/>
              <a:t>types of </a:t>
            </a:r>
            <a:r>
              <a:rPr lang="en-US" sz="2800" b="1" dirty="0"/>
              <a:t>acute diseases </a:t>
            </a:r>
            <a:endParaRPr lang="en-US" sz="2800" b="1" dirty="0" smtClean="0"/>
          </a:p>
          <a:p>
            <a:endParaRPr lang="en-US" sz="3200" b="1" dirty="0" smtClean="0"/>
          </a:p>
          <a:p>
            <a:pPr lvl="0"/>
            <a:r>
              <a:rPr lang="en-US" sz="3200" b="1" dirty="0"/>
              <a:t>Acute disease</a:t>
            </a:r>
          </a:p>
          <a:p>
            <a:pPr lvl="1"/>
            <a:r>
              <a:rPr lang="en-US" sz="3200" b="1" dirty="0"/>
              <a:t>individual</a:t>
            </a:r>
          </a:p>
          <a:p>
            <a:pPr lvl="1"/>
            <a:r>
              <a:rPr lang="en-US" sz="3200" b="1" dirty="0"/>
              <a:t>sporadic</a:t>
            </a:r>
          </a:p>
          <a:p>
            <a:pPr lvl="1"/>
            <a:r>
              <a:rPr lang="en-US" sz="3200" b="1" dirty="0"/>
              <a:t>epidemic</a:t>
            </a:r>
          </a:p>
          <a:p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Individual:</a:t>
            </a:r>
          </a:p>
          <a:p>
            <a:r>
              <a:rPr lang="en-US" sz="2800" b="1" dirty="0"/>
              <a:t>This is a type of disease which attacks the humans individually due to some exciting cause of mental or physical origin 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(</a:t>
            </a:r>
            <a:r>
              <a:rPr lang="en-US" sz="2800" b="1" dirty="0"/>
              <a:t>This acute disease is nothing but transient explosion of </a:t>
            </a:r>
            <a:r>
              <a:rPr lang="en-US" sz="2800" b="1" dirty="0" smtClean="0"/>
              <a:t>the latent </a:t>
            </a:r>
            <a:r>
              <a:rPr lang="en-US" sz="2800" b="1" dirty="0" err="1" smtClean="0"/>
              <a:t>psora</a:t>
            </a:r>
            <a:r>
              <a:rPr lang="en-US" sz="2800" b="1" dirty="0" smtClean="0"/>
              <a:t>). </a:t>
            </a:r>
            <a:endParaRPr lang="en-US" sz="4000" b="1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173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Example: </a:t>
            </a:r>
          </a:p>
          <a:p>
            <a:pPr marL="114300" indent="0">
              <a:buNone/>
            </a:pPr>
            <a:r>
              <a:rPr lang="en-US" sz="3200" b="1" dirty="0" smtClean="0"/>
              <a:t>          Excessive </a:t>
            </a:r>
            <a:r>
              <a:rPr lang="en-US" sz="3200" b="1" dirty="0"/>
              <a:t>intake of food or deficient supply of it, severe chill, over heating, strain, mental emotions </a:t>
            </a:r>
            <a:r>
              <a:rPr lang="en-US" sz="3200" b="1" dirty="0" err="1"/>
              <a:t>etc</a:t>
            </a:r>
            <a:r>
              <a:rPr lang="en-US" sz="3200" b="1" dirty="0"/>
              <a:t> act as exciting cause to develop individual acute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8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Sporadic </a:t>
            </a:r>
            <a:r>
              <a:rPr lang="en-US" sz="3200" b="1" dirty="0" smtClean="0"/>
              <a:t>:</a:t>
            </a:r>
          </a:p>
          <a:p>
            <a:pPr lvl="0"/>
            <a:r>
              <a:rPr lang="en-US" sz="2800" b="1" dirty="0"/>
              <a:t>These are the type of acute diseases that attack</a:t>
            </a:r>
            <a:br>
              <a:rPr lang="en-US" sz="2800" b="1" dirty="0"/>
            </a:br>
            <a:r>
              <a:rPr lang="en-US" sz="2800" b="1" dirty="0"/>
              <a:t>several persons at the same time here and </a:t>
            </a:r>
            <a:r>
              <a:rPr lang="en-US" sz="2800" b="1" dirty="0" smtClean="0"/>
              <a:t>there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lvl="0"/>
            <a:r>
              <a:rPr lang="en-US" sz="2800" b="1" dirty="0" smtClean="0"/>
              <a:t> The </a:t>
            </a:r>
            <a:r>
              <a:rPr lang="en-US" sz="2800" b="1" dirty="0"/>
              <a:t>exciting </a:t>
            </a:r>
            <a:r>
              <a:rPr lang="en-US" sz="2800" b="1" dirty="0" smtClean="0"/>
              <a:t>cause </a:t>
            </a:r>
            <a:r>
              <a:rPr lang="en-US" sz="2800" b="1" dirty="0"/>
              <a:t>may be either climatic </a:t>
            </a:r>
            <a:r>
              <a:rPr lang="en-US" sz="2800" b="1" dirty="0" smtClean="0"/>
              <a:t>influences, atmospheric </a:t>
            </a:r>
            <a:r>
              <a:rPr lang="en-US" sz="2800" b="1" dirty="0"/>
              <a:t>or physical agents (meteoric), or influences in the soil, </a:t>
            </a:r>
            <a:r>
              <a:rPr lang="en-US" sz="2800" b="1" dirty="0" smtClean="0"/>
              <a:t>water</a:t>
            </a:r>
            <a:br>
              <a:rPr lang="en-US" sz="2800" b="1" dirty="0" smtClean="0"/>
            </a:br>
            <a:r>
              <a:rPr lang="en-US" sz="2800" b="1" dirty="0" smtClean="0"/>
              <a:t>(telluric</a:t>
            </a:r>
            <a:r>
              <a:rPr lang="en-US" sz="2800" b="1" dirty="0"/>
              <a:t>) .</a:t>
            </a:r>
          </a:p>
          <a:p>
            <a:pPr marL="114300" indent="0">
              <a:buNone/>
            </a:pPr>
            <a:r>
              <a:rPr lang="en-US" sz="2800" b="1" dirty="0"/>
              <a:t>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543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Epidemic </a:t>
            </a:r>
            <a:r>
              <a:rPr lang="en-US" sz="3200" b="1" dirty="0"/>
              <a:t>diseases </a:t>
            </a:r>
            <a:r>
              <a:rPr lang="en-US" sz="3200" b="1" dirty="0" smtClean="0"/>
              <a:t> </a:t>
            </a:r>
            <a:r>
              <a:rPr lang="en-US" sz="2800" dirty="0" smtClean="0"/>
              <a:t>:</a:t>
            </a:r>
          </a:p>
          <a:p>
            <a:r>
              <a:rPr lang="en-US" sz="2800" b="1" dirty="0" smtClean="0"/>
              <a:t>Epidemic </a:t>
            </a:r>
            <a:r>
              <a:rPr lang="en-US" sz="2800" b="1" dirty="0"/>
              <a:t>diseases are the type of acute diseases </a:t>
            </a:r>
            <a:r>
              <a:rPr lang="en-US" sz="2800" b="1" dirty="0" smtClean="0"/>
              <a:t>that affects many </a:t>
            </a:r>
            <a:r>
              <a:rPr lang="en-US" sz="2800" b="1" dirty="0"/>
              <a:t>persons, with very similar sufferings from the same cause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Hahnemann </a:t>
            </a:r>
            <a:r>
              <a:rPr lang="en-US" sz="2800" b="1" dirty="0"/>
              <a:t>uses the word infectious, in this context, because the </a:t>
            </a:r>
            <a:r>
              <a:rPr lang="en-US" sz="2800" b="1" dirty="0" smtClean="0"/>
              <a:t>epidemic disease </a:t>
            </a:r>
            <a:r>
              <a:rPr lang="en-US" sz="2800" b="1" dirty="0"/>
              <a:t>becomes infectious when it spreads among the thickly </a:t>
            </a:r>
            <a:r>
              <a:rPr lang="en-US" sz="2800" b="1" dirty="0" smtClean="0"/>
              <a:t>populated areas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04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Acute </a:t>
            </a:r>
            <a:r>
              <a:rPr lang="en-US" sz="2800" b="1" dirty="0" err="1" smtClean="0"/>
              <a:t>miasms</a:t>
            </a:r>
            <a:r>
              <a:rPr lang="en-US" sz="2800" b="1" dirty="0" smtClean="0"/>
              <a:t> :</a:t>
            </a:r>
          </a:p>
          <a:p>
            <a:pPr marL="114300" indent="0">
              <a:buNone/>
            </a:pPr>
            <a:r>
              <a:rPr lang="en-US" sz="2800" b="1" dirty="0" smtClean="0"/>
              <a:t>                               Acute </a:t>
            </a:r>
            <a:r>
              <a:rPr lang="en-US" sz="2800" b="1" dirty="0" err="1"/>
              <a:t>miasms</a:t>
            </a:r>
            <a:r>
              <a:rPr lang="en-US" sz="2800" b="1" dirty="0"/>
              <a:t> that cause acute diseases may be of 2 </a:t>
            </a:r>
            <a:r>
              <a:rPr lang="en-US" sz="2800" b="1" dirty="0" smtClean="0"/>
              <a:t>types:</a:t>
            </a:r>
          </a:p>
          <a:p>
            <a:pPr marL="11430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Recurrent </a:t>
            </a:r>
            <a:r>
              <a:rPr lang="en-US" sz="2800" b="1" dirty="0"/>
              <a:t>acute </a:t>
            </a:r>
            <a:r>
              <a:rPr lang="en-US" sz="2800" b="1" dirty="0" err="1" smtClean="0"/>
              <a:t>miasm</a:t>
            </a:r>
            <a:r>
              <a:rPr lang="en-US" sz="2800" b="1" dirty="0" smtClean="0"/>
              <a:t>:</a:t>
            </a:r>
          </a:p>
          <a:p>
            <a:pPr marL="114300" indent="0">
              <a:buNone/>
            </a:pPr>
            <a:r>
              <a:rPr lang="en-US" sz="2800" b="1" dirty="0" smtClean="0"/>
              <a:t>                               Non-recurrent </a:t>
            </a:r>
            <a:r>
              <a:rPr lang="en-US" sz="2800" b="1" dirty="0"/>
              <a:t>acute </a:t>
            </a:r>
            <a:r>
              <a:rPr lang="en-US" sz="2800" b="1" dirty="0" err="1"/>
              <a:t>miasm</a:t>
            </a:r>
            <a:r>
              <a:rPr lang="en-US" sz="2800" b="1" dirty="0"/>
              <a:t>: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                                    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9841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</TotalTime>
  <Words>270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CLASSIFICATION OF ACUTE DISEASE ACCORDING TO HAHNEMANN</vt:lpstr>
      <vt:lpstr>Acute disease : </vt:lpstr>
      <vt:lpstr>PowerPoint Presentation</vt:lpstr>
      <vt:lpstr> Types  of Acute diseases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ACUTE DISEASE ACCORDING TO HAHNEMANN</dc:title>
  <dc:creator>dell</dc:creator>
  <cp:lastModifiedBy>dell</cp:lastModifiedBy>
  <cp:revision>10</cp:revision>
  <dcterms:created xsi:type="dcterms:W3CDTF">2019-07-28T14:25:27Z</dcterms:created>
  <dcterms:modified xsi:type="dcterms:W3CDTF">2021-02-19T06:08:08Z</dcterms:modified>
</cp:coreProperties>
</file>